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58" r:id="rId3"/>
    <p:sldId id="257" r:id="rId4"/>
    <p:sldId id="260" r:id="rId6"/>
    <p:sldId id="261" r:id="rId7"/>
    <p:sldId id="262" r:id="rId8"/>
    <p:sldId id="263" r:id="rId9"/>
    <p:sldId id="264" r:id="rId10"/>
    <p:sldId id="267" r:id="rId11"/>
    <p:sldId id="266" r:id="rId12"/>
    <p:sldId id="269" r:id="rId13"/>
    <p:sldId id="271" r:id="rId14"/>
    <p:sldId id="273" r:id="rId15"/>
    <p:sldId id="270" r:id="rId16"/>
  </p:sldIdLst>
  <p:sldSz cx="7561580" cy="10688955"/>
  <p:notesSz cx="10688955" cy="756158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3A7D"/>
    <a:srgbClr val="D6E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.sv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ChatGPT Image 2026年7月23日 15_53_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0"/>
            <a:ext cx="7561580" cy="10686415"/>
          </a:xfrm>
          <a:prstGeom prst="rect">
            <a:avLst/>
          </a:prstGeom>
        </p:spPr>
      </p:pic>
      <p:pic>
        <p:nvPicPr>
          <p:cNvPr id="4" name="图片 3" descr="logo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5607685" y="9523730"/>
            <a:ext cx="1629410" cy="503555"/>
          </a:xfrm>
          <a:prstGeom prst="rect">
            <a:avLst/>
          </a:prstGeom>
          <a:noFill/>
        </p:spPr>
      </p:pic>
      <p:pic>
        <p:nvPicPr>
          <p:cNvPr id="5" name="图片 4" descr="logo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2425" y="8809355"/>
            <a:ext cx="1918970" cy="5035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2026-8-21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周五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上午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№15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欧阳毅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中国科学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技术大学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刘若川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北京大学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13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859536"/>
            <a:ext cx="6428232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240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交通</a:t>
            </a:r>
            <a:r>
              <a:rPr lang="zh-CN" altLang="en-US" sz="240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指南</a:t>
            </a:r>
            <a:endParaRPr lang="zh-CN" altLang="en-US" sz="2400" b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校园地图 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13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46938" y="220091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✈ 大连周水子国际机场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6938" y="252857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距离：约</a:t>
            </a:r>
            <a:r>
              <a:rPr lang="en-US" altLang="zh-CN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13</a:t>
            </a:r>
            <a:r>
              <a:rPr lang="en-US" altLang="zh-CN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公里</a:t>
            </a:r>
            <a:endParaRPr lang="zh-CN" altLang="en-US" sz="100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7065" y="2871470"/>
            <a:ext cx="5376545" cy="189484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lnSpc>
                <a:spcPct val="130000"/>
              </a:lnSpc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出租车/网约车：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• </a:t>
            </a: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约25–30分钟，35–50元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fontAlgn="auto">
              <a:lnSpc>
                <a:spcPct val="130000"/>
              </a:lnSpc>
              <a:spcBef>
                <a:spcPts val="600"/>
              </a:spcBef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公共交通：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地铁2号线 → 西安路站换乘地铁1号线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学苑广场站下车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换乘10路、406路、901路至大连理工大学附近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全程约60分钟，票价约5–7元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66928" y="487172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2" name="Text 10"/>
          <p:cNvSpPr/>
          <p:nvPr/>
        </p:nvSpPr>
        <p:spPr>
          <a:xfrm>
            <a:off x="726948" y="5032375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sz="1500">
                <a:sym typeface="+mn-ea"/>
              </a:rPr>
              <a:t>🚄 </a:t>
            </a: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大连北站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3" name="Text 11"/>
          <p:cNvSpPr/>
          <p:nvPr/>
        </p:nvSpPr>
        <p:spPr>
          <a:xfrm>
            <a:off x="726948" y="5340985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距离：约</a:t>
            </a:r>
            <a:r>
              <a:rPr lang="en-US" altLang="zh-CN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20 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公里</a:t>
            </a:r>
            <a:endParaRPr lang="zh-CN" altLang="en-US" sz="100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31" name="Text 14"/>
          <p:cNvSpPr/>
          <p:nvPr/>
        </p:nvSpPr>
        <p:spPr>
          <a:xfrm>
            <a:off x="727075" y="5702935"/>
            <a:ext cx="5376545" cy="189484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lnSpc>
                <a:spcPct val="120000"/>
              </a:lnSpc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出租车/网约车：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• </a:t>
            </a: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约30–40分钟，50–60元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fontAlgn="auto">
              <a:lnSpc>
                <a:spcPct val="130000"/>
              </a:lnSpc>
              <a:spcBef>
                <a:spcPts val="600"/>
              </a:spcBef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公共交通：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地铁1号线（河口方向）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学苑广场站下车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换乘公交或步行至校园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全程约60–70分钟，票价约5–7元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32" name="Shape 17"/>
          <p:cNvSpPr/>
          <p:nvPr/>
        </p:nvSpPr>
        <p:spPr>
          <a:xfrm>
            <a:off x="646938" y="7686675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37" name="Text 10"/>
          <p:cNvSpPr/>
          <p:nvPr/>
        </p:nvSpPr>
        <p:spPr>
          <a:xfrm>
            <a:off x="726948" y="7775575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sz="1500">
                <a:sym typeface="+mn-ea"/>
              </a:rPr>
              <a:t>🚆 </a:t>
            </a: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大连站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726948" y="8065135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距离：约13公里</a:t>
            </a:r>
            <a:endParaRPr lang="zh-CN" altLang="en-US" sz="100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39" name="Text 14"/>
          <p:cNvSpPr/>
          <p:nvPr/>
        </p:nvSpPr>
        <p:spPr>
          <a:xfrm>
            <a:off x="727075" y="8274685"/>
            <a:ext cx="5376545" cy="189484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>
              <a:lnSpc>
                <a:spcPct val="130000"/>
              </a:lnSpc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出租车/网约车：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indent="0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• </a:t>
            </a: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约25–30分钟，35–45元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 fontAlgn="auto">
              <a:lnSpc>
                <a:spcPct val="130000"/>
              </a:lnSpc>
              <a:spcBef>
                <a:spcPts val="600"/>
              </a:spcBef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公共交通：</a:t>
            </a:r>
            <a:endParaRPr lang="en-US" sz="1350" b="1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901路公交可前往大连理工大学附近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或地铁换乘至学苑广场站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全程约50–60分钟</a:t>
            </a:r>
            <a:endParaRPr lang="en-US" sz="135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41" name="Shape 3"/>
          <p:cNvSpPr/>
          <p:nvPr/>
        </p:nvSpPr>
        <p:spPr>
          <a:xfrm>
            <a:off x="642620" y="1336040"/>
            <a:ext cx="1270" cy="777875"/>
          </a:xfrm>
          <a:prstGeom prst="line">
            <a:avLst/>
          </a:prstGeom>
          <a:noFill/>
          <a:ln w="19050">
            <a:solidFill>
              <a:srgbClr val="4A72A8"/>
            </a:solidFill>
            <a:prstDash val="solid"/>
          </a:ln>
        </p:spPr>
      </p:sp>
      <p:sp>
        <p:nvSpPr>
          <p:cNvPr id="42" name="Text 4"/>
          <p:cNvSpPr/>
          <p:nvPr/>
        </p:nvSpPr>
        <p:spPr>
          <a:xfrm>
            <a:off x="771144" y="1260602"/>
            <a:ext cx="6300216" cy="493776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25000"/>
              </a:lnSpc>
              <a:buNone/>
            </a:pP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机场接机班车时间：</a:t>
            </a:r>
            <a:r>
              <a:rPr lang="en-US" altLang="zh-CN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</a:t>
            </a: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年</a:t>
            </a:r>
            <a:r>
              <a:rPr lang="en-US" altLang="zh-CN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月</a:t>
            </a:r>
            <a:r>
              <a:rPr lang="en-US" altLang="zh-CN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</a:t>
            </a: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日</a:t>
            </a:r>
            <a:r>
              <a:rPr lang="en-US" altLang="zh-CN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14:00; 16:00; 18:00</a:t>
            </a:r>
            <a:endParaRPr lang="zh-CN" altLang="en-US" sz="1000" dirty="0">
              <a:solidFill>
                <a:srgbClr val="4A72A8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温馨提示：</a:t>
            </a:r>
            <a:endParaRPr lang="zh-CN" altLang="en-US" sz="1000" dirty="0">
              <a:solidFill>
                <a:srgbClr val="4A72A8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建议使用高德地图、百度地图或滴滴出行查询实时路线。</a:t>
            </a:r>
            <a:endParaRPr lang="zh-CN" altLang="en-US" sz="1000" dirty="0">
              <a:solidFill>
                <a:srgbClr val="4A72A8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10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大连公交、地铁支持微信及支付宝扫码支付。</a:t>
            </a:r>
            <a:endParaRPr lang="zh-CN" altLang="en-US" sz="1000" dirty="0">
              <a:solidFill>
                <a:srgbClr val="4A72A8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859536"/>
            <a:ext cx="6428232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校园地图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大连理工大学 凌水主校区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校园地图 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13</a:t>
            </a:r>
            <a:endParaRPr lang="en-US" sz="800" dirty="0"/>
          </a:p>
        </p:txBody>
      </p:sp>
      <p:pic>
        <p:nvPicPr>
          <p:cNvPr id="7" name="图片 6" descr="ChatGPT Image 2026年7月24日 16_40_28"/>
          <p:cNvPicPr>
            <a:picLocks noChangeAspect="1"/>
          </p:cNvPicPr>
          <p:nvPr/>
        </p:nvPicPr>
        <p:blipFill>
          <a:blip r:embed="rId1"/>
          <a:srcRect t="11478"/>
          <a:stretch>
            <a:fillRect/>
          </a:stretch>
        </p:blipFill>
        <p:spPr>
          <a:xfrm>
            <a:off x="0" y="1841500"/>
            <a:ext cx="7561580" cy="73361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 descr="周边v2"/>
          <p:cNvPicPr>
            <a:picLocks noChangeAspect="1"/>
          </p:cNvPicPr>
          <p:nvPr/>
        </p:nvPicPr>
        <p:blipFill>
          <a:blip r:embed="rId1"/>
          <a:srcRect t="8961"/>
          <a:stretch>
            <a:fillRect/>
          </a:stretch>
        </p:blipFill>
        <p:spPr>
          <a:xfrm>
            <a:off x="-52705" y="960120"/>
            <a:ext cx="7652385" cy="9845675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温馨提示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12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7"/>
          <p:cNvSpPr/>
          <p:nvPr/>
        </p:nvSpPr>
        <p:spPr>
          <a:xfrm>
            <a:off x="3473450" y="3782695"/>
            <a:ext cx="1141095" cy="4270375"/>
          </a:xfrm>
          <a:prstGeom prst="rect">
            <a:avLst/>
          </a:prstGeom>
          <a:solidFill>
            <a:srgbClr val="E8EFFA">
              <a:alpha val="45000"/>
            </a:srgbClr>
          </a:solidFill>
        </p:spPr>
      </p:sp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935736"/>
            <a:ext cx="6428232" cy="42062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会议日程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66928" y="1432433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Conference Calendar  |  Aug 16–21, 2026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68960" y="1879600"/>
            <a:ext cx="1270" cy="737235"/>
          </a:xfrm>
          <a:prstGeom prst="line">
            <a:avLst/>
          </a:prstGeom>
          <a:noFill/>
          <a:ln w="19050">
            <a:solidFill>
              <a:srgbClr val="4A72A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72515" y="3789680"/>
            <a:ext cx="1141095" cy="4260215"/>
          </a:xfrm>
          <a:prstGeom prst="rect">
            <a:avLst/>
          </a:prstGeom>
          <a:solidFill>
            <a:srgbClr val="E8EFFA">
              <a:alpha val="45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2268220" y="3782695"/>
            <a:ext cx="1141095" cy="4260215"/>
          </a:xfrm>
          <a:prstGeom prst="rect">
            <a:avLst/>
          </a:prstGeom>
          <a:solidFill>
            <a:srgbClr val="E8EFFA">
              <a:alpha val="45000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5856605" y="3782695"/>
            <a:ext cx="1141095" cy="4276725"/>
          </a:xfrm>
          <a:prstGeom prst="rect">
            <a:avLst/>
          </a:prstGeom>
          <a:solidFill>
            <a:srgbClr val="E8EFFA">
              <a:alpha val="45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912368" y="3789680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69468" y="3707384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09:00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912368" y="4282049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69468" y="4199753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09:30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912368" y="4774418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69468" y="4692122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10:30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912368" y="5099148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9468" y="5016852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11:00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912368" y="5591517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69468" y="5509221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12:00</a:t>
            </a:r>
            <a:endParaRPr lang="en-US" sz="650" dirty="0"/>
          </a:p>
        </p:txBody>
      </p:sp>
      <p:sp>
        <p:nvSpPr>
          <p:cNvPr id="32" name="Shape 30"/>
          <p:cNvSpPr/>
          <p:nvPr/>
        </p:nvSpPr>
        <p:spPr>
          <a:xfrm>
            <a:off x="912368" y="6083886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12368" y="6576255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69468" y="6001590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14:00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569468" y="6493959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15:00</a:t>
            </a:r>
            <a:endParaRPr lang="en-US" sz="650" dirty="0"/>
          </a:p>
        </p:txBody>
      </p:sp>
      <p:sp>
        <p:nvSpPr>
          <p:cNvPr id="36" name="Shape 34"/>
          <p:cNvSpPr/>
          <p:nvPr/>
        </p:nvSpPr>
        <p:spPr>
          <a:xfrm>
            <a:off x="912368" y="6923845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69468" y="6841549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15:30</a:t>
            </a:r>
            <a:endParaRPr lang="en-US" sz="650" dirty="0"/>
          </a:p>
        </p:txBody>
      </p:sp>
      <p:sp>
        <p:nvSpPr>
          <p:cNvPr id="38" name="Shape 36"/>
          <p:cNvSpPr/>
          <p:nvPr/>
        </p:nvSpPr>
        <p:spPr>
          <a:xfrm>
            <a:off x="920623" y="7416214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9468" y="7333918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16:30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920623" y="7715543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69468" y="7633247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17:00</a:t>
            </a:r>
            <a:endParaRPr lang="en-US" sz="650" dirty="0"/>
          </a:p>
        </p:txBody>
      </p:sp>
      <p:sp>
        <p:nvSpPr>
          <p:cNvPr id="42" name="Shape 40"/>
          <p:cNvSpPr/>
          <p:nvPr/>
        </p:nvSpPr>
        <p:spPr>
          <a:xfrm>
            <a:off x="912368" y="8350152"/>
            <a:ext cx="6228000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69468" y="8267856"/>
            <a:ext cx="4572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19:00</a:t>
            </a:r>
            <a:endParaRPr lang="en-US" sz="650" dirty="0"/>
          </a:p>
        </p:txBody>
      </p:sp>
      <p:sp>
        <p:nvSpPr>
          <p:cNvPr id="50" name="Text 48"/>
          <p:cNvSpPr/>
          <p:nvPr/>
        </p:nvSpPr>
        <p:spPr>
          <a:xfrm>
            <a:off x="1059053" y="3039237"/>
            <a:ext cx="1141171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" kern="0" spc="3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开幕日 · OPENING</a:t>
            </a:r>
            <a:endParaRPr lang="en-US" sz="600" dirty="0"/>
          </a:p>
        </p:txBody>
      </p:sp>
      <p:sp>
        <p:nvSpPr>
          <p:cNvPr id="51" name="Text 49"/>
          <p:cNvSpPr/>
          <p:nvPr/>
        </p:nvSpPr>
        <p:spPr>
          <a:xfrm>
            <a:off x="1059053" y="3185541"/>
            <a:ext cx="1141171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08.17</a:t>
            </a:r>
            <a:endParaRPr lang="en-US" sz="1300" dirty="0"/>
          </a:p>
        </p:txBody>
      </p:sp>
      <p:sp>
        <p:nvSpPr>
          <p:cNvPr id="52" name="Text 50"/>
          <p:cNvSpPr/>
          <p:nvPr/>
        </p:nvSpPr>
        <p:spPr>
          <a:xfrm>
            <a:off x="1059053" y="3432429"/>
            <a:ext cx="1141171" cy="14630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星期</a:t>
            </a:r>
            <a:r>
              <a:rPr lang="zh-CN" alt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</a:t>
            </a: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MON</a:t>
            </a:r>
            <a:endParaRPr lang="en-US" sz="620" dirty="0"/>
          </a:p>
        </p:txBody>
      </p:sp>
      <p:sp>
        <p:nvSpPr>
          <p:cNvPr id="53" name="Text 51"/>
          <p:cNvSpPr/>
          <p:nvPr/>
        </p:nvSpPr>
        <p:spPr>
          <a:xfrm>
            <a:off x="2255088" y="3039237"/>
            <a:ext cx="1141171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" kern="0" spc="3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学术日 · DAY I</a:t>
            </a:r>
            <a:endParaRPr lang="en-US" sz="600" dirty="0"/>
          </a:p>
        </p:txBody>
      </p:sp>
      <p:sp>
        <p:nvSpPr>
          <p:cNvPr id="54" name="Text 52"/>
          <p:cNvSpPr/>
          <p:nvPr/>
        </p:nvSpPr>
        <p:spPr>
          <a:xfrm>
            <a:off x="2255088" y="3185541"/>
            <a:ext cx="1141171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08.18</a:t>
            </a:r>
            <a:endParaRPr lang="en-US" sz="1300" dirty="0"/>
          </a:p>
        </p:txBody>
      </p:sp>
      <p:sp>
        <p:nvSpPr>
          <p:cNvPr id="55" name="Text 53"/>
          <p:cNvSpPr/>
          <p:nvPr/>
        </p:nvSpPr>
        <p:spPr>
          <a:xfrm>
            <a:off x="2255088" y="3432429"/>
            <a:ext cx="1141171" cy="14630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星期</a:t>
            </a:r>
            <a:r>
              <a:rPr lang="zh-CN" alt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二</a:t>
            </a: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TUE</a:t>
            </a:r>
            <a:endParaRPr lang="en-US" sz="620" dirty="0"/>
          </a:p>
        </p:txBody>
      </p:sp>
      <p:sp>
        <p:nvSpPr>
          <p:cNvPr id="56" name="Text 54"/>
          <p:cNvSpPr/>
          <p:nvPr/>
        </p:nvSpPr>
        <p:spPr>
          <a:xfrm>
            <a:off x="3451123" y="3039237"/>
            <a:ext cx="1141171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" kern="0" spc="3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学术日 · DAY II</a:t>
            </a:r>
            <a:endParaRPr lang="en-US" sz="600" dirty="0"/>
          </a:p>
        </p:txBody>
      </p:sp>
      <p:sp>
        <p:nvSpPr>
          <p:cNvPr id="57" name="Text 55"/>
          <p:cNvSpPr/>
          <p:nvPr/>
        </p:nvSpPr>
        <p:spPr>
          <a:xfrm>
            <a:off x="3451123" y="3185541"/>
            <a:ext cx="1141171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08.19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3451123" y="3432429"/>
            <a:ext cx="1141171" cy="14630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星期</a:t>
            </a:r>
            <a:r>
              <a:rPr lang="zh-CN" alt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</a:t>
            </a:r>
            <a:r>
              <a:rPr lang="en-US" altLang="zh-CN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WED</a:t>
            </a:r>
            <a:endParaRPr lang="en-US" altLang="zh-CN" sz="620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4647159" y="3039237"/>
            <a:ext cx="1141171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" kern="0" spc="3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学术日 · DAY III</a:t>
            </a:r>
            <a:endParaRPr lang="en-US" sz="600" dirty="0"/>
          </a:p>
        </p:txBody>
      </p:sp>
      <p:sp>
        <p:nvSpPr>
          <p:cNvPr id="60" name="Text 58"/>
          <p:cNvSpPr/>
          <p:nvPr/>
        </p:nvSpPr>
        <p:spPr>
          <a:xfrm>
            <a:off x="4647159" y="3185541"/>
            <a:ext cx="1141171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08.20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4647159" y="3432429"/>
            <a:ext cx="1141171" cy="14630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星期</a:t>
            </a:r>
            <a:r>
              <a:rPr lang="zh-CN" alt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</a:t>
            </a: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THR</a:t>
            </a:r>
            <a:endParaRPr lang="en-US" sz="620" dirty="0"/>
          </a:p>
        </p:txBody>
      </p:sp>
      <p:sp>
        <p:nvSpPr>
          <p:cNvPr id="62" name="Text 60"/>
          <p:cNvSpPr/>
          <p:nvPr/>
        </p:nvSpPr>
        <p:spPr>
          <a:xfrm>
            <a:off x="5843194" y="3039237"/>
            <a:ext cx="1141171" cy="16459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" kern="0" spc="3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闭幕日 · CLOSING</a:t>
            </a:r>
            <a:endParaRPr lang="en-US" sz="600" dirty="0"/>
          </a:p>
        </p:txBody>
      </p:sp>
      <p:sp>
        <p:nvSpPr>
          <p:cNvPr id="63" name="Text 61"/>
          <p:cNvSpPr/>
          <p:nvPr/>
        </p:nvSpPr>
        <p:spPr>
          <a:xfrm>
            <a:off x="5843194" y="3185541"/>
            <a:ext cx="1141171" cy="25603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08.21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5843194" y="3432429"/>
            <a:ext cx="1141171" cy="14630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星期</a:t>
            </a:r>
            <a:r>
              <a:rPr lang="zh-CN" alt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五</a:t>
            </a:r>
            <a:r>
              <a:rPr lang="en-US" altLang="zh-CN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FRI</a:t>
            </a:r>
            <a:r>
              <a:rPr lang="en-US" sz="620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</a:t>
            </a:r>
            <a:endParaRPr lang="en-US" sz="620" dirty="0"/>
          </a:p>
        </p:txBody>
      </p:sp>
      <p:sp>
        <p:nvSpPr>
          <p:cNvPr id="71" name="Shape 69"/>
          <p:cNvSpPr/>
          <p:nvPr/>
        </p:nvSpPr>
        <p:spPr>
          <a:xfrm>
            <a:off x="1051560" y="3796665"/>
            <a:ext cx="1141095" cy="468630"/>
          </a:xfrm>
          <a:prstGeom prst="roundRect">
            <a:avLst>
              <a:gd name="adj" fmla="val 11143"/>
            </a:avLst>
          </a:prstGeom>
          <a:solidFill>
            <a:srgbClr val="1C5FC2"/>
          </a:solidFill>
        </p:spPr>
      </p:sp>
      <p:sp>
        <p:nvSpPr>
          <p:cNvPr id="72" name="Text 70"/>
          <p:cNvSpPr/>
          <p:nvPr/>
        </p:nvSpPr>
        <p:spPr>
          <a:xfrm>
            <a:off x="1072515" y="3796030"/>
            <a:ext cx="1101090" cy="49911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开幕式</a:t>
            </a:r>
            <a:r>
              <a:rPr lang="zh-CN" altLang="en-US" sz="6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与合影</a:t>
            </a:r>
            <a:br>
              <a:rPr lang="zh-CN" altLang="en-US" sz="6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</a:br>
            <a:endParaRPr lang="en-US" sz="420" i="1" dirty="0">
              <a:solidFill>
                <a:srgbClr val="FFFFFF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algn="l">
              <a:lnSpc>
                <a:spcPct val="105000"/>
              </a:lnSpc>
              <a:buClrTx/>
              <a:buSzTx/>
              <a:buFontTx/>
              <a:buNone/>
            </a:pPr>
            <a:r>
              <a:rPr lang="en-US" sz="7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柳振鑫院长</a:t>
            </a:r>
            <a:endParaRPr lang="en-US" sz="720" b="1" dirty="0">
              <a:solidFill>
                <a:srgbClr val="FFFFFF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520" i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大连理工大学数学与科学学院</a:t>
            </a:r>
            <a:endParaRPr lang="en-US" sz="520" i="1" dirty="0">
              <a:solidFill>
                <a:srgbClr val="FFFFFF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1058545" y="4781550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76" name="Text 74"/>
          <p:cNvSpPr/>
          <p:nvPr/>
        </p:nvSpPr>
        <p:spPr>
          <a:xfrm>
            <a:off x="1086485" y="4791710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  <a:p>
            <a:pPr marL="0" indent="0">
              <a:lnSpc>
                <a:spcPct val="105000"/>
              </a:lnSpc>
              <a:buNone/>
            </a:pPr>
            <a:endParaRPr lang="en-US" sz="620" dirty="0"/>
          </a:p>
        </p:txBody>
      </p:sp>
      <p:sp>
        <p:nvSpPr>
          <p:cNvPr id="77" name="Shape 75"/>
          <p:cNvSpPr/>
          <p:nvPr/>
        </p:nvSpPr>
        <p:spPr>
          <a:xfrm>
            <a:off x="1051560" y="5617210"/>
            <a:ext cx="1141095" cy="459105"/>
          </a:xfrm>
          <a:prstGeom prst="roundRect">
            <a:avLst>
              <a:gd name="adj" fmla="val 3714"/>
            </a:avLst>
          </a:prstGeom>
          <a:solidFill>
            <a:srgbClr val="D6E4F5"/>
          </a:solidFill>
        </p:spPr>
      </p:sp>
      <p:sp>
        <p:nvSpPr>
          <p:cNvPr id="78" name="Text 76"/>
          <p:cNvSpPr/>
          <p:nvPr/>
        </p:nvSpPr>
        <p:spPr>
          <a:xfrm>
            <a:off x="1097483" y="5635791"/>
            <a:ext cx="1068019" cy="70197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午餐</a:t>
            </a:r>
            <a:endParaRPr lang="en-US" sz="720" dirty="0">
              <a:solidFill>
                <a:srgbClr val="0A3A7D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79" name="Shape 77"/>
          <p:cNvSpPr/>
          <p:nvPr/>
        </p:nvSpPr>
        <p:spPr>
          <a:xfrm>
            <a:off x="1052195" y="4274185"/>
            <a:ext cx="1141095" cy="4921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097915" y="4302125"/>
            <a:ext cx="1068070" cy="38671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1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秦厚荣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南京大学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85" name="Shape 83"/>
          <p:cNvSpPr/>
          <p:nvPr/>
        </p:nvSpPr>
        <p:spPr>
          <a:xfrm>
            <a:off x="1058545" y="7729855"/>
            <a:ext cx="1141095" cy="626110"/>
          </a:xfrm>
          <a:prstGeom prst="roundRect">
            <a:avLst>
              <a:gd name="adj" fmla="val 3714"/>
            </a:avLst>
          </a:prstGeom>
          <a:solidFill>
            <a:srgbClr val="0A3A7D"/>
          </a:solidFill>
        </p:spPr>
      </p:sp>
      <p:sp>
        <p:nvSpPr>
          <p:cNvPr id="86" name="Text 84"/>
          <p:cNvSpPr/>
          <p:nvPr/>
        </p:nvSpPr>
        <p:spPr>
          <a:xfrm>
            <a:off x="1097280" y="7741285"/>
            <a:ext cx="1068070" cy="59499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晚餐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FFFFFF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1" name="Shape 129"/>
          <p:cNvSpPr/>
          <p:nvPr/>
        </p:nvSpPr>
        <p:spPr>
          <a:xfrm>
            <a:off x="5856605" y="6083935"/>
            <a:ext cx="1141095" cy="2275840"/>
          </a:xfrm>
          <a:prstGeom prst="roundRect">
            <a:avLst>
              <a:gd name="adj" fmla="val 2404"/>
            </a:avLst>
          </a:prstGeom>
          <a:solidFill>
            <a:srgbClr val="FFFFFF"/>
          </a:solidFill>
          <a:ln w="9525">
            <a:solidFill>
              <a:srgbClr val="4A72A8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5895975" y="6162675"/>
            <a:ext cx="1068070" cy="73723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离会</a:t>
            </a:r>
            <a:endParaRPr lang="en-US" sz="720" dirty="0"/>
          </a:p>
        </p:txBody>
      </p:sp>
      <p:sp>
        <p:nvSpPr>
          <p:cNvPr id="134" name="Text 132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会议日程 · CALENDAR</a:t>
            </a:r>
            <a:endParaRPr lang="en-US" sz="800" dirty="0"/>
          </a:p>
        </p:txBody>
      </p:sp>
      <p:sp>
        <p:nvSpPr>
          <p:cNvPr id="136" name="Text 49"/>
          <p:cNvSpPr/>
          <p:nvPr/>
        </p:nvSpPr>
        <p:spPr>
          <a:xfrm>
            <a:off x="735965" y="2122805"/>
            <a:ext cx="5899785" cy="27432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 fontAlgn="auto">
              <a:spcBef>
                <a:spcPts val="600"/>
              </a:spcBef>
              <a:buNone/>
            </a:pP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报到与</a:t>
            </a: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入住：</a:t>
            </a:r>
            <a:r>
              <a:rPr lang="en-US" altLang="zh-CN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月</a:t>
            </a:r>
            <a:r>
              <a:rPr lang="en-US" altLang="zh-CN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</a:t>
            </a: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日（周日）</a:t>
            </a:r>
            <a:r>
              <a:rPr lang="en-US" altLang="zh-CN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12:00-21:00</a:t>
            </a:r>
            <a:endParaRPr lang="en-US" altLang="zh-CN" sz="1200" b="1" dirty="0">
              <a:solidFill>
                <a:srgbClr val="0A3A7D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pPr marL="0" indent="0" fontAlgn="auto">
              <a:spcBef>
                <a:spcPts val="600"/>
              </a:spcBef>
              <a:buNone/>
            </a:pP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报到（住宿）地点：大连理工国际会议中心</a:t>
            </a:r>
            <a:endParaRPr lang="zh-CN" altLang="en-US" sz="1200" b="1" dirty="0">
              <a:solidFill>
                <a:srgbClr val="0A3A7D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pPr marL="0" indent="0" fontAlgn="auto">
              <a:spcBef>
                <a:spcPts val="600"/>
              </a:spcBef>
              <a:buNone/>
            </a:pPr>
            <a:r>
              <a:rPr lang="zh-CN" altLang="en-US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会议地点：大连理工大学数学与科学学院</a:t>
            </a:r>
            <a:r>
              <a:rPr lang="en-US" altLang="zh-CN" sz="1200" b="1" dirty="0">
                <a:solidFill>
                  <a:srgbClr val="0A3A7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altLang="zh-CN" sz="1200" b="1" dirty="0">
              <a:solidFill>
                <a:srgbClr val="0A3A7D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</p:txBody>
      </p:sp>
      <p:sp>
        <p:nvSpPr>
          <p:cNvPr id="137" name="Shape 77"/>
          <p:cNvSpPr/>
          <p:nvPr/>
        </p:nvSpPr>
        <p:spPr>
          <a:xfrm>
            <a:off x="1052195" y="512445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38" name="Text 78"/>
          <p:cNvSpPr/>
          <p:nvPr/>
        </p:nvSpPr>
        <p:spPr>
          <a:xfrm>
            <a:off x="1097915" y="513524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2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范洋宇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北京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理工大学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9" name="Shape 77"/>
          <p:cNvSpPr/>
          <p:nvPr/>
        </p:nvSpPr>
        <p:spPr>
          <a:xfrm>
            <a:off x="1052195" y="6096635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40" name="Text 78"/>
          <p:cNvSpPr/>
          <p:nvPr/>
        </p:nvSpPr>
        <p:spPr>
          <a:xfrm>
            <a:off x="1097915" y="6107430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3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胡昊宇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南京大学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41" name="Shape 73"/>
          <p:cNvSpPr/>
          <p:nvPr/>
        </p:nvSpPr>
        <p:spPr>
          <a:xfrm>
            <a:off x="1051560" y="6594475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42" name="Text 74"/>
          <p:cNvSpPr/>
          <p:nvPr/>
        </p:nvSpPr>
        <p:spPr>
          <a:xfrm>
            <a:off x="1079500" y="6604635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</p:txBody>
      </p:sp>
      <p:sp>
        <p:nvSpPr>
          <p:cNvPr id="143" name="Shape 77"/>
          <p:cNvSpPr/>
          <p:nvPr/>
        </p:nvSpPr>
        <p:spPr>
          <a:xfrm>
            <a:off x="1052195" y="693674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44" name="Text 78"/>
          <p:cNvSpPr/>
          <p:nvPr/>
        </p:nvSpPr>
        <p:spPr>
          <a:xfrm>
            <a:off x="1097915" y="694753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4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赵和耳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哈尔滨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工业大学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45" name="Shape 19"/>
          <p:cNvSpPr/>
          <p:nvPr/>
        </p:nvSpPr>
        <p:spPr>
          <a:xfrm>
            <a:off x="4667250" y="3775710"/>
            <a:ext cx="1141095" cy="4276725"/>
          </a:xfrm>
          <a:prstGeom prst="rect">
            <a:avLst/>
          </a:prstGeom>
          <a:solidFill>
            <a:srgbClr val="E8EFFA">
              <a:alpha val="45000"/>
            </a:srgbClr>
          </a:solidFill>
        </p:spPr>
      </p:sp>
      <p:sp>
        <p:nvSpPr>
          <p:cNvPr id="146" name="Shape 73"/>
          <p:cNvSpPr/>
          <p:nvPr/>
        </p:nvSpPr>
        <p:spPr>
          <a:xfrm>
            <a:off x="2254250" y="4775200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47" name="Text 74"/>
          <p:cNvSpPr/>
          <p:nvPr/>
        </p:nvSpPr>
        <p:spPr>
          <a:xfrm>
            <a:off x="2282190" y="4785360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  <a:p>
            <a:pPr marL="0" indent="0">
              <a:lnSpc>
                <a:spcPct val="105000"/>
              </a:lnSpc>
              <a:buNone/>
            </a:pPr>
            <a:endParaRPr lang="en-US" sz="620" dirty="0"/>
          </a:p>
        </p:txBody>
      </p:sp>
      <p:sp>
        <p:nvSpPr>
          <p:cNvPr id="148" name="Shape 75"/>
          <p:cNvSpPr/>
          <p:nvPr/>
        </p:nvSpPr>
        <p:spPr>
          <a:xfrm>
            <a:off x="2247265" y="5610860"/>
            <a:ext cx="1141095" cy="459105"/>
          </a:xfrm>
          <a:prstGeom prst="roundRect">
            <a:avLst>
              <a:gd name="adj" fmla="val 3714"/>
            </a:avLst>
          </a:prstGeom>
          <a:solidFill>
            <a:srgbClr val="D6E4F5"/>
          </a:solidFill>
        </p:spPr>
      </p:sp>
      <p:sp>
        <p:nvSpPr>
          <p:cNvPr id="149" name="Text 76"/>
          <p:cNvSpPr/>
          <p:nvPr/>
        </p:nvSpPr>
        <p:spPr>
          <a:xfrm>
            <a:off x="2293188" y="5629441"/>
            <a:ext cx="1068019" cy="701978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午餐</a:t>
            </a:r>
            <a:endParaRPr lang="en-US" sz="720" dirty="0">
              <a:solidFill>
                <a:srgbClr val="0A3A7D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50" name="Shape 77"/>
          <p:cNvSpPr/>
          <p:nvPr/>
        </p:nvSpPr>
        <p:spPr>
          <a:xfrm>
            <a:off x="2247900" y="4267835"/>
            <a:ext cx="1141095" cy="4921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51" name="Text 78"/>
          <p:cNvSpPr/>
          <p:nvPr/>
        </p:nvSpPr>
        <p:spPr>
          <a:xfrm>
            <a:off x="2293620" y="4295775"/>
            <a:ext cx="1068070" cy="38671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1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肖梁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北京大学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52" name="Shape 83"/>
          <p:cNvSpPr/>
          <p:nvPr/>
        </p:nvSpPr>
        <p:spPr>
          <a:xfrm>
            <a:off x="2254250" y="7727950"/>
            <a:ext cx="1141095" cy="626110"/>
          </a:xfrm>
          <a:prstGeom prst="roundRect">
            <a:avLst>
              <a:gd name="adj" fmla="val 3714"/>
            </a:avLst>
          </a:prstGeom>
          <a:solidFill>
            <a:srgbClr val="0A3A7D"/>
          </a:solidFill>
        </p:spPr>
      </p:sp>
      <p:sp>
        <p:nvSpPr>
          <p:cNvPr id="153" name="Text 84"/>
          <p:cNvSpPr/>
          <p:nvPr/>
        </p:nvSpPr>
        <p:spPr>
          <a:xfrm>
            <a:off x="2292985" y="7734935"/>
            <a:ext cx="1068070" cy="59499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晚餐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endParaRPr lang="en-US" sz="720" dirty="0"/>
          </a:p>
        </p:txBody>
      </p:sp>
      <p:sp>
        <p:nvSpPr>
          <p:cNvPr id="156" name="Shape 77"/>
          <p:cNvSpPr/>
          <p:nvPr/>
        </p:nvSpPr>
        <p:spPr>
          <a:xfrm>
            <a:off x="2247900" y="511810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57" name="Text 78"/>
          <p:cNvSpPr/>
          <p:nvPr/>
        </p:nvSpPr>
        <p:spPr>
          <a:xfrm>
            <a:off x="2293620" y="512889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2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丁一文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北京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58" name="Shape 77"/>
          <p:cNvSpPr/>
          <p:nvPr/>
        </p:nvSpPr>
        <p:spPr>
          <a:xfrm>
            <a:off x="2247900" y="6090285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59" name="Text 78"/>
          <p:cNvSpPr/>
          <p:nvPr/>
        </p:nvSpPr>
        <p:spPr>
          <a:xfrm>
            <a:off x="2293620" y="6101080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3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胡永泉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中国科学院</a:t>
            </a:r>
            <a:b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</a:b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数学与系统科学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研究院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60" name="Shape 73"/>
          <p:cNvSpPr/>
          <p:nvPr/>
        </p:nvSpPr>
        <p:spPr>
          <a:xfrm>
            <a:off x="2247265" y="6588125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61" name="Text 74"/>
          <p:cNvSpPr/>
          <p:nvPr/>
        </p:nvSpPr>
        <p:spPr>
          <a:xfrm>
            <a:off x="2268220" y="6594475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</p:txBody>
      </p:sp>
      <p:sp>
        <p:nvSpPr>
          <p:cNvPr id="162" name="Shape 77"/>
          <p:cNvSpPr/>
          <p:nvPr/>
        </p:nvSpPr>
        <p:spPr>
          <a:xfrm>
            <a:off x="2247900" y="693039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63" name="Text 78"/>
          <p:cNvSpPr/>
          <p:nvPr/>
        </p:nvSpPr>
        <p:spPr>
          <a:xfrm>
            <a:off x="2293620" y="694118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4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王善文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中国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人民大学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64" name="Shape 73"/>
          <p:cNvSpPr/>
          <p:nvPr/>
        </p:nvSpPr>
        <p:spPr>
          <a:xfrm>
            <a:off x="3471545" y="4781550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65" name="Text 74"/>
          <p:cNvSpPr/>
          <p:nvPr/>
        </p:nvSpPr>
        <p:spPr>
          <a:xfrm>
            <a:off x="3499485" y="4791710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  <a:p>
            <a:pPr marL="0" indent="0">
              <a:lnSpc>
                <a:spcPct val="105000"/>
              </a:lnSpc>
              <a:buNone/>
            </a:pPr>
            <a:endParaRPr lang="en-US" sz="620" dirty="0"/>
          </a:p>
        </p:txBody>
      </p:sp>
      <p:sp>
        <p:nvSpPr>
          <p:cNvPr id="166" name="Shape 75"/>
          <p:cNvSpPr/>
          <p:nvPr/>
        </p:nvSpPr>
        <p:spPr>
          <a:xfrm>
            <a:off x="3464560" y="5608320"/>
            <a:ext cx="1141095" cy="459105"/>
          </a:xfrm>
          <a:prstGeom prst="roundRect">
            <a:avLst>
              <a:gd name="adj" fmla="val 3714"/>
            </a:avLst>
          </a:prstGeom>
          <a:solidFill>
            <a:srgbClr val="D6E4F5"/>
          </a:solidFill>
        </p:spPr>
      </p:sp>
      <p:sp>
        <p:nvSpPr>
          <p:cNvPr id="167" name="Text 76"/>
          <p:cNvSpPr/>
          <p:nvPr/>
        </p:nvSpPr>
        <p:spPr>
          <a:xfrm>
            <a:off x="3510483" y="5635791"/>
            <a:ext cx="1068019" cy="70197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午餐</a:t>
            </a:r>
            <a:endParaRPr lang="en-US" sz="720" dirty="0">
              <a:solidFill>
                <a:srgbClr val="0A3A7D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68" name="Shape 77"/>
          <p:cNvSpPr/>
          <p:nvPr/>
        </p:nvSpPr>
        <p:spPr>
          <a:xfrm>
            <a:off x="3465195" y="4274185"/>
            <a:ext cx="1141095" cy="4921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69" name="Text 78"/>
          <p:cNvSpPr/>
          <p:nvPr/>
        </p:nvSpPr>
        <p:spPr>
          <a:xfrm>
            <a:off x="3510915" y="4302125"/>
            <a:ext cx="1068070" cy="38671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1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陈柯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南京大学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70" name="Shape 83"/>
          <p:cNvSpPr/>
          <p:nvPr/>
        </p:nvSpPr>
        <p:spPr>
          <a:xfrm>
            <a:off x="3471545" y="7727315"/>
            <a:ext cx="1141095" cy="633095"/>
          </a:xfrm>
          <a:prstGeom prst="roundRect">
            <a:avLst>
              <a:gd name="adj" fmla="val 3714"/>
            </a:avLst>
          </a:prstGeom>
          <a:solidFill>
            <a:srgbClr val="0A3A7D"/>
          </a:solidFill>
        </p:spPr>
      </p:sp>
      <p:sp>
        <p:nvSpPr>
          <p:cNvPr id="171" name="Text 84"/>
          <p:cNvSpPr/>
          <p:nvPr/>
        </p:nvSpPr>
        <p:spPr>
          <a:xfrm>
            <a:off x="3510280" y="6166485"/>
            <a:ext cx="1068070" cy="59499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0206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自由讨论</a:t>
            </a:r>
            <a:endParaRPr lang="en-US" sz="720" dirty="0">
              <a:solidFill>
                <a:srgbClr val="002060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r>
              <a:rPr lang="en-US" sz="580" i="1" dirty="0">
                <a:solidFill>
                  <a:srgbClr val="00206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Free </a:t>
            </a:r>
            <a:r>
              <a:rPr lang="en-US" sz="580" i="1" dirty="0">
                <a:solidFill>
                  <a:srgbClr val="00206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Discussion</a:t>
            </a:r>
            <a:endParaRPr lang="en-US" sz="580" i="1" dirty="0">
              <a:solidFill>
                <a:srgbClr val="00206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74" name="Shape 77"/>
          <p:cNvSpPr/>
          <p:nvPr/>
        </p:nvSpPr>
        <p:spPr>
          <a:xfrm>
            <a:off x="3465195" y="512445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75" name="Text 78"/>
          <p:cNvSpPr/>
          <p:nvPr/>
        </p:nvSpPr>
        <p:spPr>
          <a:xfrm>
            <a:off x="3510915" y="513524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2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盛茂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清华大学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82" name="Shape 73"/>
          <p:cNvSpPr/>
          <p:nvPr/>
        </p:nvSpPr>
        <p:spPr>
          <a:xfrm>
            <a:off x="4674235" y="4781550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83" name="Text 74"/>
          <p:cNvSpPr/>
          <p:nvPr/>
        </p:nvSpPr>
        <p:spPr>
          <a:xfrm>
            <a:off x="4702175" y="4791710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  <a:p>
            <a:pPr marL="0" indent="0">
              <a:lnSpc>
                <a:spcPct val="105000"/>
              </a:lnSpc>
              <a:buNone/>
            </a:pPr>
            <a:endParaRPr lang="en-US" sz="620" dirty="0"/>
          </a:p>
        </p:txBody>
      </p:sp>
      <p:sp>
        <p:nvSpPr>
          <p:cNvPr id="184" name="Shape 75"/>
          <p:cNvSpPr/>
          <p:nvPr/>
        </p:nvSpPr>
        <p:spPr>
          <a:xfrm>
            <a:off x="4667250" y="5617210"/>
            <a:ext cx="1141095" cy="459105"/>
          </a:xfrm>
          <a:prstGeom prst="roundRect">
            <a:avLst>
              <a:gd name="adj" fmla="val 3714"/>
            </a:avLst>
          </a:prstGeom>
          <a:solidFill>
            <a:srgbClr val="D6E4F5"/>
          </a:solidFill>
        </p:spPr>
      </p:sp>
      <p:sp>
        <p:nvSpPr>
          <p:cNvPr id="185" name="Text 76"/>
          <p:cNvSpPr/>
          <p:nvPr/>
        </p:nvSpPr>
        <p:spPr>
          <a:xfrm>
            <a:off x="4713173" y="5635791"/>
            <a:ext cx="1068019" cy="701978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午餐</a:t>
            </a:r>
            <a:endParaRPr lang="en-US" sz="720" dirty="0">
              <a:solidFill>
                <a:srgbClr val="0A3A7D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86" name="Shape 77"/>
          <p:cNvSpPr/>
          <p:nvPr/>
        </p:nvSpPr>
        <p:spPr>
          <a:xfrm>
            <a:off x="4667885" y="4274185"/>
            <a:ext cx="1141095" cy="4921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87" name="Text 78"/>
          <p:cNvSpPr/>
          <p:nvPr/>
        </p:nvSpPr>
        <p:spPr>
          <a:xfrm>
            <a:off x="4713605" y="4302125"/>
            <a:ext cx="1068070" cy="38671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1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扶磊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清华大学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88" name="Shape 83"/>
          <p:cNvSpPr/>
          <p:nvPr/>
        </p:nvSpPr>
        <p:spPr>
          <a:xfrm>
            <a:off x="4674235" y="7729855"/>
            <a:ext cx="1141095" cy="626110"/>
          </a:xfrm>
          <a:prstGeom prst="roundRect">
            <a:avLst>
              <a:gd name="adj" fmla="val 3714"/>
            </a:avLst>
          </a:prstGeom>
          <a:solidFill>
            <a:srgbClr val="0A3A7D"/>
          </a:solidFill>
        </p:spPr>
      </p:sp>
      <p:sp>
        <p:nvSpPr>
          <p:cNvPr id="189" name="Text 84"/>
          <p:cNvSpPr/>
          <p:nvPr/>
        </p:nvSpPr>
        <p:spPr>
          <a:xfrm>
            <a:off x="4712970" y="7741285"/>
            <a:ext cx="1068070" cy="594995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晚餐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endParaRPr lang="en-US" sz="720" dirty="0"/>
          </a:p>
        </p:txBody>
      </p:sp>
      <p:sp>
        <p:nvSpPr>
          <p:cNvPr id="192" name="Shape 77"/>
          <p:cNvSpPr/>
          <p:nvPr/>
        </p:nvSpPr>
        <p:spPr>
          <a:xfrm>
            <a:off x="4667885" y="512445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93" name="Text 78"/>
          <p:cNvSpPr/>
          <p:nvPr/>
        </p:nvSpPr>
        <p:spPr>
          <a:xfrm>
            <a:off x="4713605" y="513524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2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许大昕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中国科学院</a:t>
            </a:r>
            <a:b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</a:b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数学与系统科学研究院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94" name="Shape 77"/>
          <p:cNvSpPr/>
          <p:nvPr/>
        </p:nvSpPr>
        <p:spPr>
          <a:xfrm>
            <a:off x="4667885" y="6096635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95" name="Text 78"/>
          <p:cNvSpPr/>
          <p:nvPr/>
        </p:nvSpPr>
        <p:spPr>
          <a:xfrm>
            <a:off x="4713605" y="6107430"/>
            <a:ext cx="1068070" cy="33591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3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闵钰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香港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科技大学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96" name="Shape 73"/>
          <p:cNvSpPr/>
          <p:nvPr/>
        </p:nvSpPr>
        <p:spPr>
          <a:xfrm>
            <a:off x="4667250" y="6594475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197" name="Text 74"/>
          <p:cNvSpPr/>
          <p:nvPr/>
        </p:nvSpPr>
        <p:spPr>
          <a:xfrm>
            <a:off x="4695190" y="6604635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</p:txBody>
      </p:sp>
      <p:sp>
        <p:nvSpPr>
          <p:cNvPr id="198" name="Shape 77"/>
          <p:cNvSpPr/>
          <p:nvPr/>
        </p:nvSpPr>
        <p:spPr>
          <a:xfrm>
            <a:off x="4667885" y="6936740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199" name="Text 78"/>
          <p:cNvSpPr/>
          <p:nvPr/>
        </p:nvSpPr>
        <p:spPr>
          <a:xfrm>
            <a:off x="4713605" y="6947535"/>
            <a:ext cx="1068070" cy="3670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4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杜衡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清华大学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00" name="Shape 77"/>
          <p:cNvSpPr/>
          <p:nvPr/>
        </p:nvSpPr>
        <p:spPr>
          <a:xfrm>
            <a:off x="5856605" y="4274820"/>
            <a:ext cx="1141095" cy="4921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201" name="Text 78"/>
          <p:cNvSpPr/>
          <p:nvPr/>
        </p:nvSpPr>
        <p:spPr>
          <a:xfrm>
            <a:off x="5902325" y="4302760"/>
            <a:ext cx="1068070" cy="38671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1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欧阳毅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中国科学</a:t>
            </a: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02" name="Shape 73"/>
          <p:cNvSpPr/>
          <p:nvPr/>
        </p:nvSpPr>
        <p:spPr>
          <a:xfrm>
            <a:off x="5859780" y="4774565"/>
            <a:ext cx="1141095" cy="335915"/>
          </a:xfrm>
          <a:prstGeom prst="roundRect">
            <a:avLst>
              <a:gd name="adj" fmla="val 11143"/>
            </a:avLst>
          </a:prstGeom>
          <a:solidFill>
            <a:srgbClr val="D6E4F5"/>
          </a:solidFill>
        </p:spPr>
      </p:sp>
      <p:sp>
        <p:nvSpPr>
          <p:cNvPr id="203" name="Text 74"/>
          <p:cNvSpPr/>
          <p:nvPr/>
        </p:nvSpPr>
        <p:spPr>
          <a:xfrm>
            <a:off x="5887720" y="4784725"/>
            <a:ext cx="750570" cy="20955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6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茶歇</a:t>
            </a:r>
            <a:endParaRPr lang="en-US" sz="620" dirty="0"/>
          </a:p>
          <a:p>
            <a:pPr marL="0" indent="0">
              <a:lnSpc>
                <a:spcPct val="105000"/>
              </a:lnSpc>
              <a:buNone/>
            </a:pPr>
            <a:endParaRPr lang="en-US" sz="620" dirty="0"/>
          </a:p>
        </p:txBody>
      </p:sp>
      <p:sp>
        <p:nvSpPr>
          <p:cNvPr id="204" name="Shape 77"/>
          <p:cNvSpPr/>
          <p:nvPr/>
        </p:nvSpPr>
        <p:spPr>
          <a:xfrm>
            <a:off x="5853430" y="5117465"/>
            <a:ext cx="1141095" cy="479425"/>
          </a:xfrm>
          <a:prstGeom prst="roundRect">
            <a:avLst>
              <a:gd name="adj" fmla="val 2786"/>
            </a:avLst>
          </a:prstGeom>
          <a:solidFill>
            <a:srgbClr val="FFFFFF"/>
          </a:solidFill>
          <a:ln w="9525">
            <a:solidFill>
              <a:srgbClr val="1C5FC2"/>
            </a:solidFill>
            <a:prstDash val="solid"/>
          </a:ln>
        </p:spPr>
      </p:sp>
      <p:sp>
        <p:nvSpPr>
          <p:cNvPr id="7" name="Shape 129"/>
          <p:cNvSpPr/>
          <p:nvPr/>
        </p:nvSpPr>
        <p:spPr>
          <a:xfrm>
            <a:off x="3471545" y="6101080"/>
            <a:ext cx="1141095" cy="1601470"/>
          </a:xfrm>
          <a:prstGeom prst="roundRect">
            <a:avLst>
              <a:gd name="adj" fmla="val 2404"/>
            </a:avLst>
          </a:prstGeom>
          <a:solidFill>
            <a:srgbClr val="FFFFFF"/>
          </a:solidFill>
          <a:ln w="9525">
            <a:solidFill>
              <a:srgbClr val="4A72A8"/>
            </a:solidFill>
            <a:prstDash val="solid"/>
          </a:ln>
        </p:spPr>
      </p:sp>
      <p:sp>
        <p:nvSpPr>
          <p:cNvPr id="205" name="Text 78"/>
          <p:cNvSpPr/>
          <p:nvPr/>
        </p:nvSpPr>
        <p:spPr>
          <a:xfrm>
            <a:off x="5899150" y="5128260"/>
            <a:ext cx="1068070" cy="33591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Talk 2 </a:t>
            </a: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刘若川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r>
              <a:rPr lang="zh-CN" altLang="en-US" sz="580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北京大学</a:t>
            </a:r>
            <a:endParaRPr lang="zh-CN" alt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  <a:sym typeface="+mn-ea"/>
            </a:endParaRPr>
          </a:p>
        </p:txBody>
      </p:sp>
      <p:sp>
        <p:nvSpPr>
          <p:cNvPr id="206" name="Shape 75"/>
          <p:cNvSpPr/>
          <p:nvPr/>
        </p:nvSpPr>
        <p:spPr>
          <a:xfrm>
            <a:off x="5856605" y="5601335"/>
            <a:ext cx="1141095" cy="481330"/>
          </a:xfrm>
          <a:prstGeom prst="roundRect">
            <a:avLst>
              <a:gd name="adj" fmla="val 3714"/>
            </a:avLst>
          </a:prstGeom>
          <a:solidFill>
            <a:srgbClr val="D6E4F5"/>
          </a:solidFill>
        </p:spPr>
      </p:sp>
      <p:sp>
        <p:nvSpPr>
          <p:cNvPr id="207" name="Text 76"/>
          <p:cNvSpPr/>
          <p:nvPr/>
        </p:nvSpPr>
        <p:spPr>
          <a:xfrm>
            <a:off x="5901690" y="5610860"/>
            <a:ext cx="1068070" cy="257175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午餐</a:t>
            </a:r>
            <a:endParaRPr lang="en-US" sz="720" dirty="0">
              <a:solidFill>
                <a:srgbClr val="0A3A7D"/>
              </a:solidFill>
            </a:endParaRPr>
          </a:p>
          <a:p>
            <a:pPr marL="0" indent="0">
              <a:lnSpc>
                <a:spcPct val="105000"/>
              </a:lnSpc>
              <a:buNone/>
            </a:pPr>
            <a:endParaRPr lang="en-US" sz="580" i="1" dirty="0">
              <a:solidFill>
                <a:srgbClr val="0A3A7D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8" name="Text 84"/>
          <p:cNvSpPr/>
          <p:nvPr/>
        </p:nvSpPr>
        <p:spPr>
          <a:xfrm>
            <a:off x="3506470" y="7725410"/>
            <a:ext cx="1068070" cy="481330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晚餐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endParaRPr lang="en-US" sz="720" dirty="0"/>
          </a:p>
        </p:txBody>
      </p:sp>
      <p:sp>
        <p:nvSpPr>
          <p:cNvPr id="9" name="Text 130"/>
          <p:cNvSpPr/>
          <p:nvPr/>
        </p:nvSpPr>
        <p:spPr>
          <a:xfrm>
            <a:off x="3501949" y="6162743"/>
            <a:ext cx="1068019" cy="1932901"/>
          </a:xfrm>
          <a:prstGeom prst="rect">
            <a:avLst/>
          </a:prstGeom>
          <a:noFill/>
        </p:spPr>
        <p:txBody>
          <a:bodyPr wrap="square" rtlCol="0" anchor="t"/>
          <a:p>
            <a:pPr marL="0" indent="0">
              <a:lnSpc>
                <a:spcPct val="105000"/>
              </a:lnSpc>
              <a:buNone/>
            </a:pPr>
            <a:r>
              <a:rPr lang="zh-CN" altLang="en-US" sz="720" b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自由讨论</a:t>
            </a:r>
            <a:endParaRPr lang="en-US" sz="720" dirty="0"/>
          </a:p>
          <a:p>
            <a:pPr marL="0" indent="0">
              <a:lnSpc>
                <a:spcPct val="105000"/>
              </a:lnSpc>
              <a:buNone/>
            </a:pPr>
            <a:endParaRPr lang="en-US" sz="720" dirty="0"/>
          </a:p>
        </p:txBody>
      </p:sp>
      <p:sp>
        <p:nvSpPr>
          <p:cNvPr id="6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13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4124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2026-8-17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周一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上午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41351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4152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2207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秦厚荣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618488" y="168783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南京大学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7187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8160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8277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5826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5943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5740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8300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59580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7386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范洋宇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043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北京理工大学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4884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5981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7993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2748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4759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4124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2026-8-17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周一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下午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41351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4152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2207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胡昊宇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8783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南京大学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7187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8160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8277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5826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5943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6928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2531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5332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3387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赵和耳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9963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哈尔滨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工业大学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8368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9340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9457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7006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60933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2026-8-18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周二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上午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№5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肖梁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北京大学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丁一文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北京大学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13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2026-8-18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周二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下午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№7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胡永</a:t>
            </a: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泉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中国科学院数学与系统科学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研究院</a:t>
            </a:r>
            <a:endParaRPr lang="zh-CN" altLang="en-US" sz="100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№8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王善文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中国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人民大学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13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2026-8-19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周三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上午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№9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陈柯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南京大学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№10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盛茂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清华大学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13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2026-8-20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周四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上午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扶磊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清华大学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许大昕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中国科学院数学与系统科学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研究院</a:t>
            </a:r>
            <a:endParaRPr lang="zh-CN" altLang="en-US" sz="100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13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66928"/>
            <a:ext cx="6428232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sym typeface="+mn-ea"/>
              </a:rPr>
              <a:t>DALIAN NUMBER THEORY AND ARITHMETIC GEOMETRY CONFERENCE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66928" y="822198"/>
            <a:ext cx="6428232" cy="23774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2026-8-20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周四</a:t>
            </a:r>
            <a:r>
              <a:rPr lang="en-US" altLang="zh-CN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r>
              <a:rPr lang="zh-CN" alt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下午</a:t>
            </a:r>
            <a:r>
              <a:rPr lang="en-US" sz="105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 </a:t>
            </a:r>
            <a:endParaRPr lang="zh-CN" altLang="en-US" sz="1050" i="1" dirty="0">
              <a:solidFill>
                <a:srgbClr val="1C5FC2"/>
              </a:solidFill>
              <a:latin typeface="Georgia" panose="02040502050405020303" pitchFamily="34" charset="0"/>
              <a:ea typeface="Georgia" panose="02040502050405020303" pitchFamily="34" charset="-122"/>
              <a:cs typeface="Georgia" panose="02040502050405020303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1394460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522476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618488" y="1303020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闵钰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618488" y="1668780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香港</a:t>
            </a: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科技大学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18488" y="2052828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618488" y="2162556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618488" y="2363724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1618488" y="2839212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1618488" y="3040380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66928" y="5650230"/>
            <a:ext cx="6428232" cy="0"/>
          </a:xfrm>
          <a:prstGeom prst="line">
            <a:avLst/>
          </a:prstGeom>
          <a:noFill/>
          <a:ln w="12700">
            <a:solidFill>
              <a:srgbClr val="0A3A7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6928" y="5906262"/>
            <a:ext cx="566928" cy="566928"/>
          </a:xfrm>
          <a:prstGeom prst="ellipse">
            <a:avLst/>
          </a:prstGeom>
          <a:solidFill>
            <a:srgbClr val="E8EFFA"/>
          </a:solidFill>
          <a:ln w="12700">
            <a:solidFill>
              <a:srgbClr val="1C5FC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" y="6034278"/>
            <a:ext cx="566928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C5F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№14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618488" y="5814822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500" b="1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杜衡</a:t>
            </a:r>
            <a:endParaRPr lang="zh-CN" altLang="en-US" sz="1500" b="1" i="1" dirty="0">
              <a:solidFill>
                <a:srgbClr val="6B76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18488" y="6180582"/>
            <a:ext cx="5376672" cy="29260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zh-CN" altLang="en-US" sz="1000" i="1" dirty="0">
                <a:solidFill>
                  <a:srgbClr val="1C5FC2"/>
                </a:solidFill>
                <a:latin typeface="Georgia" panose="02040502050405020303" pitchFamily="34" charset="0"/>
                <a:ea typeface="Georgia" panose="02040502050405020303" pitchFamily="34" charset="-122"/>
                <a:cs typeface="Georgia" panose="02040502050405020303" pitchFamily="34" charset="-120"/>
              </a:rPr>
              <a:t>清华大学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18488" y="6564630"/>
            <a:ext cx="5376672" cy="0"/>
          </a:xfrm>
          <a:prstGeom prst="line">
            <a:avLst/>
          </a:prstGeom>
          <a:noFill/>
          <a:ln w="6350">
            <a:solidFill>
              <a:srgbClr val="D3DE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618488" y="6674358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报告题目 · TALK TITLE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618488" y="6875526"/>
            <a:ext cx="5376672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0A3A7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〔报告题目 Talk Title〕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1618488" y="7351014"/>
            <a:ext cx="5376672" cy="1828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50" kern="0" spc="100" dirty="0">
                <a:solidFill>
                  <a:srgbClr val="4A72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摘要 · ABSTRACT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618488" y="7552182"/>
            <a:ext cx="5376672" cy="146304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950" i="1" dirty="0">
                <a:solidFill>
                  <a:srgbClr val="6B76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【摘要占位】请在此处填写本报告的摘要内容，建议 150–220 字，概述研究背景、核心问题、主要方法与结果，以及在数论相关方向（如解析数论、代数数论、丢番图方程等）中的意义。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66928" y="10177272"/>
            <a:ext cx="27432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报告人 · SPEAKERS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166360" y="10177272"/>
            <a:ext cx="1828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kern="0" spc="100" dirty="0">
                <a:solidFill>
                  <a:srgbClr val="6B76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13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4381</Words>
  <Application>WPS 演示</Application>
  <PresentationFormat>On-screen Show (16:9)</PresentationFormat>
  <Paragraphs>526</Paragraphs>
  <Slides>13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5" baseType="lpstr">
      <vt:lpstr>Arial</vt:lpstr>
      <vt:lpstr>宋体</vt:lpstr>
      <vt:lpstr>Wingdings</vt:lpstr>
      <vt:lpstr>Consolas</vt:lpstr>
      <vt:lpstr>苹方-简</vt:lpstr>
      <vt:lpstr>Consolas</vt:lpstr>
      <vt:lpstr>Consolas</vt:lpstr>
      <vt:lpstr>微软雅黑</vt:lpstr>
      <vt:lpstr>微软雅黑</vt:lpstr>
      <vt:lpstr>微软雅黑</vt:lpstr>
      <vt:lpstr>Georgia</vt:lpstr>
      <vt:lpstr>Georgia</vt:lpstr>
      <vt:lpstr>Georgia</vt:lpstr>
      <vt:lpstr>汉仪旗黑</vt:lpstr>
      <vt:lpstr>宋体</vt:lpstr>
      <vt:lpstr>Arial Unicode MS</vt:lpstr>
      <vt:lpstr>Calibri</vt:lpstr>
      <vt:lpstr>Helvetica Neue</vt:lpstr>
      <vt:lpstr>等线</vt:lpstr>
      <vt:lpstr>宋体-简</vt:lpstr>
      <vt:lpstr>Apple Color Emoji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耶稣爱你</cp:lastModifiedBy>
  <cp:revision>10</cp:revision>
  <dcterms:created xsi:type="dcterms:W3CDTF">2026-07-24T08:41:13Z</dcterms:created>
  <dcterms:modified xsi:type="dcterms:W3CDTF">2026-07-24T08:41:13Z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2052-5.4.4.8063</vt:lpwstr>
  </property>
</Properties>
</file>